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6"/>
  </p:notesMasterIdLst>
  <p:sldIdLst>
    <p:sldId id="256" r:id="rId2"/>
    <p:sldId id="258" r:id="rId3"/>
    <p:sldId id="260" r:id="rId4"/>
    <p:sldId id="262" r:id="rId5"/>
    <p:sldId id="324" r:id="rId6"/>
    <p:sldId id="311" r:id="rId7"/>
    <p:sldId id="263" r:id="rId8"/>
    <p:sldId id="312" r:id="rId9"/>
    <p:sldId id="264" r:id="rId10"/>
    <p:sldId id="313" r:id="rId11"/>
    <p:sldId id="268" r:id="rId12"/>
    <p:sldId id="314" r:id="rId13"/>
    <p:sldId id="269" r:id="rId14"/>
    <p:sldId id="315" r:id="rId15"/>
    <p:sldId id="270" r:id="rId16"/>
    <p:sldId id="316" r:id="rId17"/>
    <p:sldId id="272" r:id="rId18"/>
    <p:sldId id="318" r:id="rId19"/>
    <p:sldId id="317" r:id="rId20"/>
    <p:sldId id="319" r:id="rId21"/>
    <p:sldId id="320" r:id="rId22"/>
    <p:sldId id="322" r:id="rId23"/>
    <p:sldId id="323" r:id="rId24"/>
    <p:sldId id="321" r:id="rId25"/>
  </p:sldIdLst>
  <p:sldSz cx="9144000" cy="5143500" type="screen16x9"/>
  <p:notesSz cx="6858000" cy="9144000"/>
  <p:embeddedFontLst>
    <p:embeddedFont>
      <p:font typeface="Anaheim" panose="020B0604020202020204" charset="0"/>
      <p:regular r:id="rId27"/>
    </p:embeddedFont>
    <p:embeddedFont>
      <p:font typeface="Bebas Neue" panose="020B0606020202050201" pitchFamily="34" charset="0"/>
      <p:regular r:id="rId28"/>
    </p:embeddedFont>
    <p:embeddedFont>
      <p:font typeface="Cascadia Mono" panose="020B0609020000020004" pitchFamily="49" charset="0"/>
      <p:regular r:id="rId29"/>
      <p:bold r:id="rId30"/>
    </p:embeddedFont>
    <p:embeddedFont>
      <p:font typeface="Comfortaa" panose="020B0604020202020204" charset="0"/>
      <p:regular r:id="rId31"/>
      <p:bold r:id="rId32"/>
    </p:embeddedFont>
    <p:embeddedFont>
      <p:font typeface="Comfortaa Medium" panose="020B0604020202020204" charset="0"/>
      <p:regular r:id="rId33"/>
      <p:bold r:id="rId34"/>
    </p:embeddedFont>
    <p:embeddedFont>
      <p:font typeface="DM Sans Medium" pitchFamily="2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Nunito Light" pitchFamily="2" charset="0"/>
      <p:regular r:id="rId43"/>
      <p: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361922-A0C9-4CCC-8CCE-50D2E87F1399}">
  <a:tblStyle styleId="{51361922-A0C9-4CCC-8CCE-50D2E87F13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3CF6736-27C4-44FE-856E-AE2923F398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7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671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3194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0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472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128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72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243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9524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2396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063e606fd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063e606fd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7046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6348ffd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6348ffd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176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7458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88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019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63e606fdb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063e606fdb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19272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220750" y="3232150"/>
            <a:ext cx="4702500" cy="475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3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333025" y="1567075"/>
            <a:ext cx="44781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2332875" y="2630275"/>
            <a:ext cx="4478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2110311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2"/>
          </p:nvPr>
        </p:nvSpPr>
        <p:spPr>
          <a:xfrm>
            <a:off x="5055489" y="2054288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3"/>
          </p:nvPr>
        </p:nvSpPr>
        <p:spPr>
          <a:xfrm>
            <a:off x="2110311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4"/>
          </p:nvPr>
        </p:nvSpPr>
        <p:spPr>
          <a:xfrm>
            <a:off x="5055489" y="3544763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5"/>
          </p:nvPr>
        </p:nvSpPr>
        <p:spPr>
          <a:xfrm>
            <a:off x="2110311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6"/>
          </p:nvPr>
        </p:nvSpPr>
        <p:spPr>
          <a:xfrm>
            <a:off x="2110311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7"/>
          </p:nvPr>
        </p:nvSpPr>
        <p:spPr>
          <a:xfrm>
            <a:off x="5055486" y="156590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ubTitle" idx="8"/>
          </p:nvPr>
        </p:nvSpPr>
        <p:spPr>
          <a:xfrm>
            <a:off x="5055486" y="3056475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5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38100" cap="flat" cmpd="sng">
            <a:solidFill>
              <a:srgbClr val="FFE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ubTitle" idx="1"/>
          </p:nvPr>
        </p:nvSpPr>
        <p:spPr>
          <a:xfrm>
            <a:off x="9486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534350" y="1307100"/>
            <a:ext cx="6075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9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1239900" y="4040000"/>
            <a:ext cx="6664200" cy="5640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6522700" y="676775"/>
            <a:ext cx="1652100" cy="1511400"/>
          </a:xfrm>
          <a:prstGeom prst="rect">
            <a:avLst/>
          </a:prstGeom>
          <a:solidFill>
            <a:srgbClr val="072C4E">
              <a:alpha val="8631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2973725" y="3682800"/>
            <a:ext cx="4863900" cy="464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565700" y="387300"/>
            <a:ext cx="8123400" cy="4368900"/>
          </a:xfrm>
          <a:prstGeom prst="rect">
            <a:avLst/>
          </a:prstGeom>
          <a:solidFill>
            <a:srgbClr val="072C4E">
              <a:alpha val="9102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2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3"/>
          </p:nvPr>
        </p:nvSpPr>
        <p:spPr>
          <a:xfrm>
            <a:off x="720000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4"/>
          </p:nvPr>
        </p:nvSpPr>
        <p:spPr>
          <a:xfrm>
            <a:off x="3419271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5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6"/>
          </p:nvPr>
        </p:nvSpPr>
        <p:spPr>
          <a:xfrm>
            <a:off x="6118549" y="39423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14" hasCustomPrompt="1"/>
          </p:nvPr>
        </p:nvSpPr>
        <p:spPr>
          <a:xfrm>
            <a:off x="6903949" y="133202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 idx="15" hasCustomPrompt="1"/>
          </p:nvPr>
        </p:nvSpPr>
        <p:spPr>
          <a:xfrm>
            <a:off x="6903949" y="3064616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6"/>
          </p:nvPr>
        </p:nvSpPr>
        <p:spPr>
          <a:xfrm>
            <a:off x="720000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7"/>
          </p:nvPr>
        </p:nvSpPr>
        <p:spPr>
          <a:xfrm>
            <a:off x="3419271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18"/>
          </p:nvPr>
        </p:nvSpPr>
        <p:spPr>
          <a:xfrm>
            <a:off x="6118549" y="18773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9"/>
          </p:nvPr>
        </p:nvSpPr>
        <p:spPr>
          <a:xfrm>
            <a:off x="720000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20"/>
          </p:nvPr>
        </p:nvSpPr>
        <p:spPr>
          <a:xfrm>
            <a:off x="3419274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1"/>
          </p:nvPr>
        </p:nvSpPr>
        <p:spPr>
          <a:xfrm>
            <a:off x="6118549" y="3609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1303050" y="3176500"/>
            <a:ext cx="65379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1303050" y="1202625"/>
            <a:ext cx="65379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mfortaa"/>
              <a:buNone/>
              <a:defRPr sz="3500" b="1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6" r:id="rId5"/>
    <p:sldLayoutId id="2147483658" r:id="rId6"/>
    <p:sldLayoutId id="2147483659" r:id="rId7"/>
    <p:sldLayoutId id="2147483661" r:id="rId8"/>
    <p:sldLayoutId id="2147483664" r:id="rId9"/>
    <p:sldLayoutId id="2147483668" r:id="rId10"/>
    <p:sldLayoutId id="2147483675" r:id="rId11"/>
    <p:sldLayoutId id="2147483680" r:id="rId12"/>
    <p:sldLayoutId id="2147483681" r:id="rId13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9"/>
          <p:cNvSpPr txBox="1">
            <a:spLocks noGrp="1"/>
          </p:cNvSpPr>
          <p:nvPr>
            <p:ph type="ctrTitle"/>
          </p:nvPr>
        </p:nvSpPr>
        <p:spPr>
          <a:xfrm>
            <a:off x="1164450" y="1264225"/>
            <a:ext cx="6815100" cy="785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Programming Project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5" name="Google Shape;235;p39"/>
          <p:cNvSpPr txBox="1">
            <a:spLocks noGrp="1"/>
          </p:cNvSpPr>
          <p:nvPr>
            <p:ph type="subTitle" idx="1"/>
          </p:nvPr>
        </p:nvSpPr>
        <p:spPr>
          <a:xfrm>
            <a:off x="2220750" y="2650592"/>
            <a:ext cx="4702500" cy="1057358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 Hesham   2023 / 00428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Ahmed Mostafa        2023 / 03479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Ali Ahmed                  2023 / 06015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Mohamed Hany        2023 / 01319</a:t>
            </a:r>
            <a:endParaRPr dirty="0"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/>
          <p:nvPr/>
        </p:nvCxnSpPr>
        <p:spPr>
          <a:xfrm rot="10800000" flipH="1">
            <a:off x="1065925" y="3609425"/>
            <a:ext cx="750300" cy="315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41DAF6-4728-395D-E62D-39182126AD3F}"/>
              </a:ext>
            </a:extLst>
          </p:cNvPr>
          <p:cNvSpPr/>
          <p:nvPr/>
        </p:nvSpPr>
        <p:spPr>
          <a:xfrm>
            <a:off x="3939803" y="2056704"/>
            <a:ext cx="1264394" cy="4362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Team 34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Display Patients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935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5;p47">
            <a:extLst>
              <a:ext uri="{FF2B5EF4-FFF2-40B4-BE49-F238E27FC236}">
                <a16:creationId xmlns:a16="http://schemas.microsoft.com/office/drawing/2014/main" id="{B7836462-8EDF-26AF-AFAD-5D32A88EF1A7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5A34F9-5A0C-BE70-86F6-8A4F4692A9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3"/>
          <a:stretch/>
        </p:blipFill>
        <p:spPr>
          <a:xfrm>
            <a:off x="618008" y="411034"/>
            <a:ext cx="4773814" cy="2160715"/>
          </a:xfrm>
          <a:prstGeom prst="rect">
            <a:avLst/>
          </a:prstGeom>
        </p:spPr>
      </p:pic>
      <p:cxnSp>
        <p:nvCxnSpPr>
          <p:cNvPr id="7" name="Google Shape;329;p47">
            <a:extLst>
              <a:ext uri="{FF2B5EF4-FFF2-40B4-BE49-F238E27FC236}">
                <a16:creationId xmlns:a16="http://schemas.microsoft.com/office/drawing/2014/main" id="{EEEDF652-50D4-3465-E5CD-A15D6A7AFF8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82308" y="755731"/>
            <a:ext cx="1407467" cy="27201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CAC1D4D-1AE3-4318-6641-4E7328656A17}"/>
              </a:ext>
            </a:extLst>
          </p:cNvPr>
          <p:cNvSpPr/>
          <p:nvPr/>
        </p:nvSpPr>
        <p:spPr>
          <a:xfrm>
            <a:off x="5952259" y="980588"/>
            <a:ext cx="1974643" cy="102160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Displays only a single patient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C400A6-7AED-7FF5-3844-FDDBF4845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9"/>
          <a:stretch/>
        </p:blipFill>
        <p:spPr>
          <a:xfrm>
            <a:off x="3948234" y="2683265"/>
            <a:ext cx="4773814" cy="216071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1410CF37-B0A4-B7B4-A1C3-CC54F550ABFB}"/>
              </a:ext>
            </a:extLst>
          </p:cNvPr>
          <p:cNvSpPr/>
          <p:nvPr/>
        </p:nvSpPr>
        <p:spPr>
          <a:xfrm>
            <a:off x="728975" y="3306422"/>
            <a:ext cx="2711002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Displays the patients inside of a vector.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Patients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511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5;p47">
            <a:extLst>
              <a:ext uri="{FF2B5EF4-FFF2-40B4-BE49-F238E27FC236}">
                <a16:creationId xmlns:a16="http://schemas.microsoft.com/office/drawing/2014/main" id="{51FE9646-962D-5F1A-4039-1D10B854D775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481261-3605-8F53-5487-BB7A29A5A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"/>
          <a:stretch/>
        </p:blipFill>
        <p:spPr>
          <a:xfrm>
            <a:off x="334228" y="433434"/>
            <a:ext cx="4357589" cy="427662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8A8AB3F-E27B-8B71-1772-497572703E67}"/>
              </a:ext>
            </a:extLst>
          </p:cNvPr>
          <p:cNvSpPr/>
          <p:nvPr/>
        </p:nvSpPr>
        <p:spPr>
          <a:xfrm>
            <a:off x="5629866" y="1922447"/>
            <a:ext cx="2355368" cy="9479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Adds a patient to a vector.</a:t>
            </a:r>
          </a:p>
        </p:txBody>
      </p:sp>
      <p:cxnSp>
        <p:nvCxnSpPr>
          <p:cNvPr id="14" name="Google Shape;329;p47">
            <a:extLst>
              <a:ext uri="{FF2B5EF4-FFF2-40B4-BE49-F238E27FC236}">
                <a16:creationId xmlns:a16="http://schemas.microsoft.com/office/drawing/2014/main" id="{D65C6A73-418D-D26A-C207-7419316FD4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417507" y="755725"/>
            <a:ext cx="1407467" cy="272013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" name="Google Shape;236;p39">
            <a:extLst>
              <a:ext uri="{FF2B5EF4-FFF2-40B4-BE49-F238E27FC236}">
                <a16:creationId xmlns:a16="http://schemas.microsoft.com/office/drawing/2014/main" id="{5DA07AC7-51C6-2991-A2C7-E72D1D137088}"/>
              </a:ext>
            </a:extLst>
          </p:cNvPr>
          <p:cNvCxnSpPr/>
          <p:nvPr/>
        </p:nvCxnSpPr>
        <p:spPr>
          <a:xfrm rot="10800000" flipH="1">
            <a:off x="6760883" y="319733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Search for patient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7898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5;p47">
            <a:extLst>
              <a:ext uri="{FF2B5EF4-FFF2-40B4-BE49-F238E27FC236}">
                <a16:creationId xmlns:a16="http://schemas.microsoft.com/office/drawing/2014/main" id="{52A3CDD4-6849-E756-1198-2F6BAF2955D3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D149F9-6A6D-F467-EDE2-BF9D478A5D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9"/>
          <a:stretch/>
        </p:blipFill>
        <p:spPr>
          <a:xfrm>
            <a:off x="536027" y="368912"/>
            <a:ext cx="4862688" cy="4405673"/>
          </a:xfrm>
          <a:prstGeom prst="rect">
            <a:avLst/>
          </a:prstGeom>
        </p:spPr>
      </p:pic>
      <p:cxnSp>
        <p:nvCxnSpPr>
          <p:cNvPr id="7" name="Google Shape;628;p68">
            <a:extLst>
              <a:ext uri="{FF2B5EF4-FFF2-40B4-BE49-F238E27FC236}">
                <a16:creationId xmlns:a16="http://schemas.microsoft.com/office/drawing/2014/main" id="{BED2AAC9-1680-CEEA-68BC-2D3BDCD77E9B}"/>
              </a:ext>
            </a:extLst>
          </p:cNvPr>
          <p:cNvCxnSpPr>
            <a:cxnSpLocks/>
          </p:cNvCxnSpPr>
          <p:nvPr/>
        </p:nvCxnSpPr>
        <p:spPr>
          <a:xfrm>
            <a:off x="7529611" y="4275608"/>
            <a:ext cx="1393672" cy="31823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" name="Google Shape;628;p68">
            <a:extLst>
              <a:ext uri="{FF2B5EF4-FFF2-40B4-BE49-F238E27FC236}">
                <a16:creationId xmlns:a16="http://schemas.microsoft.com/office/drawing/2014/main" id="{CEF48D5B-4BDA-D87F-8817-B7A7FCBB3484}"/>
              </a:ext>
            </a:extLst>
          </p:cNvPr>
          <p:cNvCxnSpPr>
            <a:cxnSpLocks/>
          </p:cNvCxnSpPr>
          <p:nvPr/>
        </p:nvCxnSpPr>
        <p:spPr>
          <a:xfrm flipV="1">
            <a:off x="7529611" y="549661"/>
            <a:ext cx="1393672" cy="2397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79846A0-314A-F32A-3369-7E5CE285F6FD}"/>
              </a:ext>
            </a:extLst>
          </p:cNvPr>
          <p:cNvSpPr/>
          <p:nvPr/>
        </p:nvSpPr>
        <p:spPr>
          <a:xfrm>
            <a:off x="6003810" y="2075315"/>
            <a:ext cx="2314378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Searches for a patient in a vector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Updating Patients / Calculating Bill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0685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5;p47">
            <a:extLst>
              <a:ext uri="{FF2B5EF4-FFF2-40B4-BE49-F238E27FC236}">
                <a16:creationId xmlns:a16="http://schemas.microsoft.com/office/drawing/2014/main" id="{0A4DB395-FCB8-7215-7D7C-23C8C206611E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0AA0B0-A0B8-D492-C454-8D575A6A8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"/>
          <a:stretch/>
        </p:blipFill>
        <p:spPr>
          <a:xfrm>
            <a:off x="297877" y="369946"/>
            <a:ext cx="3153104" cy="4403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31385E-DBD9-A43D-9000-785982226F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" t="858" r="1" b="-858"/>
          <a:stretch/>
        </p:blipFill>
        <p:spPr>
          <a:xfrm>
            <a:off x="5051272" y="237516"/>
            <a:ext cx="3794851" cy="3691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B25C05-FB18-07BC-5818-536B823385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7"/>
          <a:stretch/>
        </p:blipFill>
        <p:spPr>
          <a:xfrm>
            <a:off x="5051270" y="3929444"/>
            <a:ext cx="3794851" cy="97654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D98657A-7248-AE6B-F5BB-81BB3E86A635}"/>
              </a:ext>
            </a:extLst>
          </p:cNvPr>
          <p:cNvSpPr/>
          <p:nvPr/>
        </p:nvSpPr>
        <p:spPr>
          <a:xfrm>
            <a:off x="3489561" y="2118671"/>
            <a:ext cx="1523128" cy="906155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 updates a patient’s information</a:t>
            </a:r>
          </a:p>
        </p:txBody>
      </p:sp>
      <p:cxnSp>
        <p:nvCxnSpPr>
          <p:cNvPr id="19" name="Google Shape;329;p47">
            <a:extLst>
              <a:ext uri="{FF2B5EF4-FFF2-40B4-BE49-F238E27FC236}">
                <a16:creationId xmlns:a16="http://schemas.microsoft.com/office/drawing/2014/main" id="{699149E7-B7F8-F392-AD87-8943BD57E0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47392" y="755728"/>
            <a:ext cx="1407467" cy="272013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0" name="Google Shape;329;p47">
            <a:extLst>
              <a:ext uri="{FF2B5EF4-FFF2-40B4-BE49-F238E27FC236}">
                <a16:creationId xmlns:a16="http://schemas.microsoft.com/office/drawing/2014/main" id="{511762C5-07F8-0ABF-5C4F-3ABD4D8C6396}"/>
              </a:ext>
            </a:extLst>
          </p:cNvPr>
          <p:cNvCxnSpPr>
            <a:cxnSpLocks/>
          </p:cNvCxnSpPr>
          <p:nvPr/>
        </p:nvCxnSpPr>
        <p:spPr>
          <a:xfrm rot="5400000">
            <a:off x="3559295" y="4123340"/>
            <a:ext cx="1392296" cy="27201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5;p47">
            <a:extLst>
              <a:ext uri="{FF2B5EF4-FFF2-40B4-BE49-F238E27FC236}">
                <a16:creationId xmlns:a16="http://schemas.microsoft.com/office/drawing/2014/main" id="{51FE9646-962D-5F1A-4039-1D10B854D775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A8AB3F-E27B-8B71-1772-497572703E67}"/>
              </a:ext>
            </a:extLst>
          </p:cNvPr>
          <p:cNvSpPr/>
          <p:nvPr/>
        </p:nvSpPr>
        <p:spPr>
          <a:xfrm>
            <a:off x="3394316" y="3548036"/>
            <a:ext cx="2355368" cy="9479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+mj-lt"/>
              </a:rPr>
              <a:t>Calculates Patient’s Bill</a:t>
            </a:r>
          </a:p>
        </p:txBody>
      </p:sp>
      <p:cxnSp>
        <p:nvCxnSpPr>
          <p:cNvPr id="14" name="Google Shape;329;p47">
            <a:extLst>
              <a:ext uri="{FF2B5EF4-FFF2-40B4-BE49-F238E27FC236}">
                <a16:creationId xmlns:a16="http://schemas.microsoft.com/office/drawing/2014/main" id="{D65C6A73-418D-D26A-C207-7419316FD4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572717" y="755730"/>
            <a:ext cx="1407467" cy="272013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" name="Google Shape;236;p39">
            <a:extLst>
              <a:ext uri="{FF2B5EF4-FFF2-40B4-BE49-F238E27FC236}">
                <a16:creationId xmlns:a16="http://schemas.microsoft.com/office/drawing/2014/main" id="{5DA07AC7-51C6-2991-A2C7-E72D1D137088}"/>
              </a:ext>
            </a:extLst>
          </p:cNvPr>
          <p:cNvCxnSpPr/>
          <p:nvPr/>
        </p:nvCxnSpPr>
        <p:spPr>
          <a:xfrm rot="10800000" flipH="1">
            <a:off x="6753423" y="4021986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487937A-3298-E098-C7FD-42ECF37477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"/>
          <a:stretch/>
        </p:blipFill>
        <p:spPr>
          <a:xfrm>
            <a:off x="4572000" y="847841"/>
            <a:ext cx="3287461" cy="1723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7E1EA1-0CDA-928C-01DB-63E8E6EDD7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06"/>
          <a:stretch/>
        </p:blipFill>
        <p:spPr>
          <a:xfrm>
            <a:off x="500790" y="300562"/>
            <a:ext cx="3705450" cy="31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81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Discharge Patients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609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dk2"/>
                </a:solidFill>
              </a:rPr>
              <a:t>contents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0" name="Google Shape;260;p41"/>
          <p:cNvSpPr txBox="1">
            <a:spLocks noGrp="1"/>
          </p:cNvSpPr>
          <p:nvPr>
            <p:ph type="title" idx="7"/>
          </p:nvPr>
        </p:nvSpPr>
        <p:spPr>
          <a:xfrm>
            <a:off x="1375776" y="13187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1" name="Google Shape;261;p41"/>
          <p:cNvSpPr txBox="1">
            <a:spLocks noGrp="1"/>
          </p:cNvSpPr>
          <p:nvPr>
            <p:ph type="title" idx="8"/>
          </p:nvPr>
        </p:nvSpPr>
        <p:spPr>
          <a:xfrm>
            <a:off x="7107273" y="13187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2" name="Google Shape;262;p41"/>
          <p:cNvSpPr txBox="1">
            <a:spLocks noGrp="1"/>
          </p:cNvSpPr>
          <p:nvPr>
            <p:ph type="title" idx="9"/>
          </p:nvPr>
        </p:nvSpPr>
        <p:spPr>
          <a:xfrm>
            <a:off x="3286275" y="132715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3" name="Google Shape;263;p41"/>
          <p:cNvSpPr txBox="1">
            <a:spLocks noGrp="1"/>
          </p:cNvSpPr>
          <p:nvPr>
            <p:ph type="title" idx="13"/>
          </p:nvPr>
        </p:nvSpPr>
        <p:spPr>
          <a:xfrm>
            <a:off x="1399043" y="308964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title" idx="14"/>
          </p:nvPr>
        </p:nvSpPr>
        <p:spPr>
          <a:xfrm>
            <a:off x="5196774" y="134609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5" name="Google Shape;265;p41"/>
          <p:cNvSpPr txBox="1">
            <a:spLocks noGrp="1"/>
          </p:cNvSpPr>
          <p:nvPr>
            <p:ph type="title" idx="15"/>
          </p:nvPr>
        </p:nvSpPr>
        <p:spPr>
          <a:xfrm>
            <a:off x="3286275" y="308964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6" name="Google Shape;266;p41"/>
          <p:cNvSpPr txBox="1">
            <a:spLocks noGrp="1"/>
          </p:cNvSpPr>
          <p:nvPr>
            <p:ph type="subTitle" idx="16"/>
          </p:nvPr>
        </p:nvSpPr>
        <p:spPr>
          <a:xfrm>
            <a:off x="936237" y="1848712"/>
            <a:ext cx="1660312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Interface</a:t>
            </a:r>
            <a:endParaRPr dirty="0"/>
          </a:p>
        </p:txBody>
      </p:sp>
      <p:sp>
        <p:nvSpPr>
          <p:cNvPr id="267" name="Google Shape;267;p41"/>
          <p:cNvSpPr txBox="1">
            <a:spLocks noGrp="1"/>
          </p:cNvSpPr>
          <p:nvPr>
            <p:ph type="subTitle" idx="17"/>
          </p:nvPr>
        </p:nvSpPr>
        <p:spPr>
          <a:xfrm>
            <a:off x="2699057" y="1858685"/>
            <a:ext cx="1979502" cy="896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Function</a:t>
            </a:r>
            <a:r>
              <a:rPr lang="en-U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prototypes</a:t>
            </a:r>
            <a:endParaRPr dirty="0"/>
          </a:p>
        </p:txBody>
      </p:sp>
      <p:sp>
        <p:nvSpPr>
          <p:cNvPr id="268" name="Google Shape;268;p41"/>
          <p:cNvSpPr txBox="1">
            <a:spLocks noGrp="1"/>
          </p:cNvSpPr>
          <p:nvPr>
            <p:ph type="subTitle" idx="18"/>
          </p:nvPr>
        </p:nvSpPr>
        <p:spPr>
          <a:xfrm>
            <a:off x="4883576" y="1905633"/>
            <a:ext cx="1361097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I/O</a:t>
            </a:r>
            <a:endParaRPr dirty="0"/>
          </a:p>
        </p:txBody>
      </p:sp>
      <p:sp>
        <p:nvSpPr>
          <p:cNvPr id="269" name="Google Shape;269;p41"/>
          <p:cNvSpPr txBox="1">
            <a:spLocks noGrp="1"/>
          </p:cNvSpPr>
          <p:nvPr>
            <p:ph type="subTitle" idx="19"/>
          </p:nvPr>
        </p:nvSpPr>
        <p:spPr>
          <a:xfrm>
            <a:off x="6714573" y="1848712"/>
            <a:ext cx="1520100" cy="9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Display Patients</a:t>
            </a:r>
            <a:endParaRPr dirty="0"/>
          </a:p>
        </p:txBody>
      </p:sp>
      <p:sp>
        <p:nvSpPr>
          <p:cNvPr id="270" name="Google Shape;270;p41"/>
          <p:cNvSpPr txBox="1">
            <a:spLocks noGrp="1"/>
          </p:cNvSpPr>
          <p:nvPr>
            <p:ph type="subTitle" idx="20"/>
          </p:nvPr>
        </p:nvSpPr>
        <p:spPr>
          <a:xfrm>
            <a:off x="1026057" y="3631718"/>
            <a:ext cx="1480672" cy="937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Patients</a:t>
            </a:r>
            <a:endParaRPr dirty="0"/>
          </a:p>
        </p:txBody>
      </p:sp>
      <p:sp>
        <p:nvSpPr>
          <p:cNvPr id="271" name="Google Shape;271;p41"/>
          <p:cNvSpPr txBox="1">
            <a:spLocks noGrp="1"/>
          </p:cNvSpPr>
          <p:nvPr>
            <p:ph type="subTitle" idx="21"/>
          </p:nvPr>
        </p:nvSpPr>
        <p:spPr>
          <a:xfrm>
            <a:off x="2596549" y="3647842"/>
            <a:ext cx="2058636" cy="9051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earch for a patient</a:t>
            </a:r>
          </a:p>
        </p:txBody>
      </p:sp>
      <p:cxnSp>
        <p:nvCxnSpPr>
          <p:cNvPr id="272" name="Google Shape;272;p41"/>
          <p:cNvCxnSpPr/>
          <p:nvPr/>
        </p:nvCxnSpPr>
        <p:spPr>
          <a:xfrm rot="5400000" flipH="1">
            <a:off x="623200" y="602150"/>
            <a:ext cx="787500" cy="339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" name="Google Shape;264;p41">
            <a:extLst>
              <a:ext uri="{FF2B5EF4-FFF2-40B4-BE49-F238E27FC236}">
                <a16:creationId xmlns:a16="http://schemas.microsoft.com/office/drawing/2014/main" id="{BA7641EA-BB18-2515-26DC-52329F73EB12}"/>
              </a:ext>
            </a:extLst>
          </p:cNvPr>
          <p:cNvSpPr txBox="1">
            <a:spLocks/>
          </p:cNvSpPr>
          <p:nvPr/>
        </p:nvSpPr>
        <p:spPr>
          <a:xfrm>
            <a:off x="5196774" y="308964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None/>
              <a:defRPr sz="3000" b="1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7" name="Google Shape;264;p41">
            <a:extLst>
              <a:ext uri="{FF2B5EF4-FFF2-40B4-BE49-F238E27FC236}">
                <a16:creationId xmlns:a16="http://schemas.microsoft.com/office/drawing/2014/main" id="{B2C6C9F0-502F-FF73-F697-F80E38D4F804}"/>
              </a:ext>
            </a:extLst>
          </p:cNvPr>
          <p:cNvSpPr txBox="1">
            <a:spLocks/>
          </p:cNvSpPr>
          <p:nvPr/>
        </p:nvSpPr>
        <p:spPr>
          <a:xfrm>
            <a:off x="7107273" y="3089640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mfortaa"/>
              <a:buNone/>
              <a:defRPr sz="3000" b="1" i="0" u="none" strike="noStrike" cap="none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8" name="Google Shape;269;p41">
            <a:extLst>
              <a:ext uri="{FF2B5EF4-FFF2-40B4-BE49-F238E27FC236}">
                <a16:creationId xmlns:a16="http://schemas.microsoft.com/office/drawing/2014/main" id="{01D6D60F-EF6D-7767-3F69-BD19200A44D3}"/>
              </a:ext>
            </a:extLst>
          </p:cNvPr>
          <p:cNvSpPr txBox="1">
            <a:spLocks/>
          </p:cNvSpPr>
          <p:nvPr/>
        </p:nvSpPr>
        <p:spPr>
          <a:xfrm>
            <a:off x="4415852" y="3596418"/>
            <a:ext cx="2289861" cy="111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000" dirty="0"/>
              <a:t>Updating Patients / Calculating Bill</a:t>
            </a:r>
          </a:p>
        </p:txBody>
      </p:sp>
      <p:sp>
        <p:nvSpPr>
          <p:cNvPr id="9" name="Google Shape;269;p41">
            <a:extLst>
              <a:ext uri="{FF2B5EF4-FFF2-40B4-BE49-F238E27FC236}">
                <a16:creationId xmlns:a16="http://schemas.microsoft.com/office/drawing/2014/main" id="{446659E5-65EF-B4B2-FF4C-0ABBD118D04C}"/>
              </a:ext>
            </a:extLst>
          </p:cNvPr>
          <p:cNvSpPr txBox="1">
            <a:spLocks/>
          </p:cNvSpPr>
          <p:nvPr/>
        </p:nvSpPr>
        <p:spPr>
          <a:xfrm>
            <a:off x="6566060" y="3647842"/>
            <a:ext cx="1817126" cy="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2"/>
                </a:solidFill>
                <a:latin typeface="Comfortaa Medium"/>
                <a:ea typeface="Comfortaa Medium"/>
                <a:cs typeface="Comfortaa Medium"/>
                <a:sym typeface="Comfortaa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Discharge Patients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5;p47">
            <a:extLst>
              <a:ext uri="{FF2B5EF4-FFF2-40B4-BE49-F238E27FC236}">
                <a16:creationId xmlns:a16="http://schemas.microsoft.com/office/drawing/2014/main" id="{52A3CDD4-6849-E756-1198-2F6BAF2955D3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" name="Google Shape;628;p68">
            <a:extLst>
              <a:ext uri="{FF2B5EF4-FFF2-40B4-BE49-F238E27FC236}">
                <a16:creationId xmlns:a16="http://schemas.microsoft.com/office/drawing/2014/main" id="{BED2AAC9-1680-CEEA-68BC-2D3BDCD77E9B}"/>
              </a:ext>
            </a:extLst>
          </p:cNvPr>
          <p:cNvCxnSpPr>
            <a:cxnSpLocks/>
          </p:cNvCxnSpPr>
          <p:nvPr/>
        </p:nvCxnSpPr>
        <p:spPr>
          <a:xfrm>
            <a:off x="7529611" y="4275608"/>
            <a:ext cx="1393672" cy="31823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9" name="Google Shape;628;p68">
            <a:extLst>
              <a:ext uri="{FF2B5EF4-FFF2-40B4-BE49-F238E27FC236}">
                <a16:creationId xmlns:a16="http://schemas.microsoft.com/office/drawing/2014/main" id="{CEF48D5B-4BDA-D87F-8817-B7A7FCBB3484}"/>
              </a:ext>
            </a:extLst>
          </p:cNvPr>
          <p:cNvCxnSpPr>
            <a:cxnSpLocks/>
          </p:cNvCxnSpPr>
          <p:nvPr/>
        </p:nvCxnSpPr>
        <p:spPr>
          <a:xfrm flipV="1">
            <a:off x="7529611" y="549661"/>
            <a:ext cx="1393672" cy="239762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79846A0-314A-F32A-3369-7E5CE285F6FD}"/>
              </a:ext>
            </a:extLst>
          </p:cNvPr>
          <p:cNvSpPr/>
          <p:nvPr/>
        </p:nvSpPr>
        <p:spPr>
          <a:xfrm>
            <a:off x="5801710" y="2075315"/>
            <a:ext cx="2516478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discharges a patient (Completely remove from the system)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39558-6B7B-5E13-FC8B-8565616D4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9"/>
          <a:stretch/>
        </p:blipFill>
        <p:spPr>
          <a:xfrm>
            <a:off x="756746" y="350249"/>
            <a:ext cx="3815254" cy="444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9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099500" y="1515300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302000" y="15153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2140050" y="2810236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Extra Functions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27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25;p47">
            <a:extLst>
              <a:ext uri="{FF2B5EF4-FFF2-40B4-BE49-F238E27FC236}">
                <a16:creationId xmlns:a16="http://schemas.microsoft.com/office/drawing/2014/main" id="{51FE9646-962D-5F1A-4039-1D10B854D775}"/>
              </a:ext>
            </a:extLst>
          </p:cNvPr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8A8AB3F-E27B-8B71-1772-497572703E67}"/>
              </a:ext>
            </a:extLst>
          </p:cNvPr>
          <p:cNvSpPr/>
          <p:nvPr/>
        </p:nvSpPr>
        <p:spPr>
          <a:xfrm>
            <a:off x="4083337" y="3704336"/>
            <a:ext cx="2371249" cy="9479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bg1"/>
                </a:solidFill>
                <a:latin typeface="+mj-lt"/>
              </a:rPr>
              <a:t>Assigns a room to a patient</a:t>
            </a:r>
          </a:p>
        </p:txBody>
      </p:sp>
      <p:cxnSp>
        <p:nvCxnSpPr>
          <p:cNvPr id="14" name="Google Shape;329;p47">
            <a:extLst>
              <a:ext uri="{FF2B5EF4-FFF2-40B4-BE49-F238E27FC236}">
                <a16:creationId xmlns:a16="http://schemas.microsoft.com/office/drawing/2014/main" id="{D65C6A73-418D-D26A-C207-7419316FD4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48695" y="755730"/>
            <a:ext cx="1407467" cy="272013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5" name="Google Shape;236;p39">
            <a:extLst>
              <a:ext uri="{FF2B5EF4-FFF2-40B4-BE49-F238E27FC236}">
                <a16:creationId xmlns:a16="http://schemas.microsoft.com/office/drawing/2014/main" id="{5DA07AC7-51C6-2991-A2C7-E72D1D137088}"/>
              </a:ext>
            </a:extLst>
          </p:cNvPr>
          <p:cNvCxnSpPr/>
          <p:nvPr/>
        </p:nvCxnSpPr>
        <p:spPr>
          <a:xfrm rot="10800000" flipH="1">
            <a:off x="6753423" y="4021986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5DCE74-1C90-B9A0-4144-E8373341F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5565" y="268941"/>
            <a:ext cx="3598566" cy="4456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8EE36-D18B-AA92-E474-3E552543D4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0" t="3739" b="1"/>
          <a:stretch/>
        </p:blipFill>
        <p:spPr>
          <a:xfrm>
            <a:off x="4381515" y="1265434"/>
            <a:ext cx="4000059" cy="209861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96D43E4C-841A-9F0F-4663-C35626DBBC4B}"/>
              </a:ext>
            </a:extLst>
          </p:cNvPr>
          <p:cNvSpPr/>
          <p:nvPr/>
        </p:nvSpPr>
        <p:spPr>
          <a:xfrm>
            <a:off x="5310796" y="268941"/>
            <a:ext cx="2287581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checks if a room number is already assigned</a:t>
            </a:r>
          </a:p>
        </p:txBody>
      </p:sp>
    </p:spTree>
    <p:extLst>
      <p:ext uri="{BB962C8B-B14F-4D97-AF65-F5344CB8AC3E}">
        <p14:creationId xmlns:p14="http://schemas.microsoft.com/office/powerpoint/2010/main" val="299151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5;p47">
            <a:extLst>
              <a:ext uri="{FF2B5EF4-FFF2-40B4-BE49-F238E27FC236}">
                <a16:creationId xmlns:a16="http://schemas.microsoft.com/office/drawing/2014/main" id="{0A4DB395-FCB8-7215-7D7C-23C8C206611E}"/>
              </a:ext>
            </a:extLst>
          </p:cNvPr>
          <p:cNvSpPr/>
          <p:nvPr/>
        </p:nvSpPr>
        <p:spPr>
          <a:xfrm>
            <a:off x="131482" y="107576"/>
            <a:ext cx="8904941" cy="4942541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329;p47">
            <a:extLst>
              <a:ext uri="{FF2B5EF4-FFF2-40B4-BE49-F238E27FC236}">
                <a16:creationId xmlns:a16="http://schemas.microsoft.com/office/drawing/2014/main" id="{511762C5-07F8-0ABF-5C4F-3ABD4D8C6396}"/>
              </a:ext>
            </a:extLst>
          </p:cNvPr>
          <p:cNvCxnSpPr>
            <a:cxnSpLocks/>
          </p:cNvCxnSpPr>
          <p:nvPr/>
        </p:nvCxnSpPr>
        <p:spPr>
          <a:xfrm rot="5400000">
            <a:off x="3563997" y="4217963"/>
            <a:ext cx="1392296" cy="272013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3F4436E-FE13-C921-DD22-445D1099CB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/>
          <a:stretch/>
        </p:blipFill>
        <p:spPr>
          <a:xfrm>
            <a:off x="177306" y="1154207"/>
            <a:ext cx="3761580" cy="385157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035E6F8-FC50-D184-956C-3B1A13FBAB7E}"/>
              </a:ext>
            </a:extLst>
          </p:cNvPr>
          <p:cNvSpPr/>
          <p:nvPr/>
        </p:nvSpPr>
        <p:spPr>
          <a:xfrm>
            <a:off x="844517" y="267189"/>
            <a:ext cx="2427157" cy="749559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Updates a patient's duration of stay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0FC2CC-C38D-8BBF-5B02-8F40CC6E0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5" t="1164"/>
          <a:stretch/>
        </p:blipFill>
        <p:spPr>
          <a:xfrm>
            <a:off x="3984709" y="188005"/>
            <a:ext cx="3169126" cy="3168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AEC354-694C-78EF-1C95-6032ECBD39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46"/>
          <a:stretch/>
        </p:blipFill>
        <p:spPr>
          <a:xfrm>
            <a:off x="4572000" y="4046759"/>
            <a:ext cx="4222035" cy="837985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05427D76-288F-33DE-0589-7B1BBF944D35}"/>
              </a:ext>
            </a:extLst>
          </p:cNvPr>
          <p:cNvSpPr/>
          <p:nvPr/>
        </p:nvSpPr>
        <p:spPr>
          <a:xfrm>
            <a:off x="7207369" y="559548"/>
            <a:ext cx="1775519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Organizes patient's id after discharging a patient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EE4FEA5-427B-EFF3-7F71-875EB740DFA3}"/>
              </a:ext>
            </a:extLst>
          </p:cNvPr>
          <p:cNvSpPr/>
          <p:nvPr/>
        </p:nvSpPr>
        <p:spPr>
          <a:xfrm>
            <a:off x="7233519" y="3050802"/>
            <a:ext cx="1733175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Prints borders on the screen</a:t>
            </a:r>
          </a:p>
        </p:txBody>
      </p:sp>
    </p:spTree>
    <p:extLst>
      <p:ext uri="{BB962C8B-B14F-4D97-AF65-F5344CB8AC3E}">
        <p14:creationId xmlns:p14="http://schemas.microsoft.com/office/powerpoint/2010/main" val="4260515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/>
          <p:nvPr/>
        </p:nvSpPr>
        <p:spPr>
          <a:xfrm>
            <a:off x="1057350" y="663150"/>
            <a:ext cx="7029300" cy="38172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 rot="10800000" flipH="1">
            <a:off x="5924250" y="972600"/>
            <a:ext cx="2162400" cy="156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37" name="Google Shape;237;p39"/>
          <p:cNvCxnSpPr/>
          <p:nvPr/>
        </p:nvCxnSpPr>
        <p:spPr>
          <a:xfrm rot="-5400000">
            <a:off x="6848275" y="3637175"/>
            <a:ext cx="1260000" cy="407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8" name="Google Shape;238;p39"/>
          <p:cNvCxnSpPr>
            <a:cxnSpLocks/>
          </p:cNvCxnSpPr>
          <p:nvPr/>
        </p:nvCxnSpPr>
        <p:spPr>
          <a:xfrm flipV="1">
            <a:off x="1842571" y="3550024"/>
            <a:ext cx="1540111" cy="464576"/>
          </a:xfrm>
          <a:prstGeom prst="bentConnector3">
            <a:avLst>
              <a:gd name="adj1" fmla="val 48836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" name="Google Shape;690;p73">
            <a:extLst>
              <a:ext uri="{FF2B5EF4-FFF2-40B4-BE49-F238E27FC236}">
                <a16:creationId xmlns:a16="http://schemas.microsoft.com/office/drawing/2014/main" id="{EFD02886-9013-99FF-8D5F-C495B9213958}"/>
              </a:ext>
            </a:extLst>
          </p:cNvPr>
          <p:cNvSpPr txBox="1">
            <a:spLocks/>
          </p:cNvSpPr>
          <p:nvPr/>
        </p:nvSpPr>
        <p:spPr>
          <a:xfrm>
            <a:off x="2347919" y="1019670"/>
            <a:ext cx="4448100" cy="1058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omfortaa"/>
              <a:buNone/>
              <a:defRPr sz="4500" b="1" i="0" u="none" strike="noStrike" cap="none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DM Sans"/>
              <a:buNone/>
              <a:defRPr sz="5200" b="1" i="0" u="none" strike="noStrike" cap="none">
                <a:solidFill>
                  <a:srgbClr val="191919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en-US" dirty="0"/>
              <a:t>Thanks!</a:t>
            </a:r>
          </a:p>
        </p:txBody>
      </p:sp>
      <p:sp>
        <p:nvSpPr>
          <p:cNvPr id="4" name="Google Shape;691;p73">
            <a:extLst>
              <a:ext uri="{FF2B5EF4-FFF2-40B4-BE49-F238E27FC236}">
                <a16:creationId xmlns:a16="http://schemas.microsoft.com/office/drawing/2014/main" id="{BECC0A70-FF32-5130-5E35-D27C66624386}"/>
              </a:ext>
            </a:extLst>
          </p:cNvPr>
          <p:cNvSpPr txBox="1">
            <a:spLocks/>
          </p:cNvSpPr>
          <p:nvPr/>
        </p:nvSpPr>
        <p:spPr>
          <a:xfrm>
            <a:off x="2347919" y="2042400"/>
            <a:ext cx="4448100" cy="1058700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sz="2000" dirty="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Any questions?</a:t>
            </a:r>
          </a:p>
        </p:txBody>
      </p:sp>
      <p:cxnSp>
        <p:nvCxnSpPr>
          <p:cNvPr id="5" name="Google Shape;702;p73">
            <a:extLst>
              <a:ext uri="{FF2B5EF4-FFF2-40B4-BE49-F238E27FC236}">
                <a16:creationId xmlns:a16="http://schemas.microsoft.com/office/drawing/2014/main" id="{B6C9D07C-33C0-8315-43D6-1B3F496B4818}"/>
              </a:ext>
            </a:extLst>
          </p:cNvPr>
          <p:cNvCxnSpPr/>
          <p:nvPr/>
        </p:nvCxnSpPr>
        <p:spPr>
          <a:xfrm rot="5400000">
            <a:off x="223625" y="2637000"/>
            <a:ext cx="3464400" cy="222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911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Interface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74F30D-A54F-8622-0DBA-08BFAA708298}"/>
              </a:ext>
            </a:extLst>
          </p:cNvPr>
          <p:cNvSpPr/>
          <p:nvPr/>
        </p:nvSpPr>
        <p:spPr>
          <a:xfrm>
            <a:off x="3663903" y="450594"/>
            <a:ext cx="1816189" cy="491885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Interface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B229FD1-73C3-31D6-8951-52D9C2531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"/>
          <a:stretch/>
        </p:blipFill>
        <p:spPr>
          <a:xfrm>
            <a:off x="1677052" y="987970"/>
            <a:ext cx="5789892" cy="31675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74F30D-A54F-8622-0DBA-08BFAA708298}"/>
              </a:ext>
            </a:extLst>
          </p:cNvPr>
          <p:cNvSpPr/>
          <p:nvPr/>
        </p:nvSpPr>
        <p:spPr>
          <a:xfrm>
            <a:off x="3879057" y="500765"/>
            <a:ext cx="1756755" cy="491885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Interface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8232E-9698-48A2-B7BC-94776A076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6" y="653970"/>
            <a:ext cx="2974647" cy="38355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9FC16-57EA-1571-7F95-1A7260E04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269" y="653971"/>
            <a:ext cx="2974647" cy="3835559"/>
          </a:xfrm>
          <a:prstGeom prst="rect">
            <a:avLst/>
          </a:prstGeom>
        </p:spPr>
      </p:pic>
      <p:cxnSp>
        <p:nvCxnSpPr>
          <p:cNvPr id="6" name="Google Shape;329;p47">
            <a:extLst>
              <a:ext uri="{FF2B5EF4-FFF2-40B4-BE49-F238E27FC236}">
                <a16:creationId xmlns:a16="http://schemas.microsoft.com/office/drawing/2014/main" id="{D3D03BD4-1DA0-8F66-CD7A-83003B6B3ECE}"/>
              </a:ext>
            </a:extLst>
          </p:cNvPr>
          <p:cNvCxnSpPr>
            <a:cxnSpLocks/>
          </p:cNvCxnSpPr>
          <p:nvPr/>
        </p:nvCxnSpPr>
        <p:spPr>
          <a:xfrm rot="5400000" flipH="1">
            <a:off x="4071000" y="1493650"/>
            <a:ext cx="1401300" cy="39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7" name="Google Shape;329;p47">
            <a:extLst>
              <a:ext uri="{FF2B5EF4-FFF2-40B4-BE49-F238E27FC236}">
                <a16:creationId xmlns:a16="http://schemas.microsoft.com/office/drawing/2014/main" id="{E05842FD-1521-FDC9-C024-2F528636FCA2}"/>
              </a:ext>
            </a:extLst>
          </p:cNvPr>
          <p:cNvCxnSpPr>
            <a:cxnSpLocks/>
          </p:cNvCxnSpPr>
          <p:nvPr/>
        </p:nvCxnSpPr>
        <p:spPr>
          <a:xfrm rot="5400000">
            <a:off x="3999764" y="3826334"/>
            <a:ext cx="1399493" cy="452431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69554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 Prototypes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086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61E3C2-2D75-8427-D6B8-C8D5B025C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626" y="1229710"/>
            <a:ext cx="6420746" cy="304842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4D7564-B32D-8B0F-4CDB-BCB38DC6807C}"/>
              </a:ext>
            </a:extLst>
          </p:cNvPr>
          <p:cNvSpPr/>
          <p:nvPr/>
        </p:nvSpPr>
        <p:spPr>
          <a:xfrm>
            <a:off x="2720871" y="492364"/>
            <a:ext cx="3702257" cy="617528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/>
              <a:t>Function Prototypes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/>
          <p:nvPr/>
        </p:nvSpPr>
        <p:spPr>
          <a:xfrm>
            <a:off x="1264400" y="2362575"/>
            <a:ext cx="6945000" cy="2112900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3"/>
          <p:cNvSpPr txBox="1">
            <a:spLocks noGrp="1"/>
          </p:cNvSpPr>
          <p:nvPr>
            <p:ph type="title"/>
          </p:nvPr>
        </p:nvSpPr>
        <p:spPr>
          <a:xfrm>
            <a:off x="1634800" y="2437200"/>
            <a:ext cx="6540000" cy="12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Hospital Managment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88" name="Google Shape;288;p43"/>
          <p:cNvSpPr txBox="1">
            <a:spLocks noGrp="1"/>
          </p:cNvSpPr>
          <p:nvPr>
            <p:ph type="title" idx="2"/>
          </p:nvPr>
        </p:nvSpPr>
        <p:spPr>
          <a:xfrm>
            <a:off x="1264400" y="661125"/>
            <a:ext cx="1652100" cy="1511400"/>
          </a:xfrm>
          <a:prstGeom prst="rect">
            <a:avLst/>
          </a:prstGeom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1754525" y="3682800"/>
            <a:ext cx="4863900" cy="4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I/O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8959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7"/>
          <p:cNvSpPr/>
          <p:nvPr/>
        </p:nvSpPr>
        <p:spPr>
          <a:xfrm>
            <a:off x="220717" y="188003"/>
            <a:ext cx="8702566" cy="4767493"/>
          </a:xfrm>
          <a:prstGeom prst="rect">
            <a:avLst/>
          </a:prstGeom>
          <a:solidFill>
            <a:srgbClr val="072C4E">
              <a:alpha val="86310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9" name="Google Shape;329;p47"/>
          <p:cNvCxnSpPr>
            <a:cxnSpLocks/>
          </p:cNvCxnSpPr>
          <p:nvPr/>
        </p:nvCxnSpPr>
        <p:spPr>
          <a:xfrm rot="5400000" flipH="1">
            <a:off x="-36433" y="689003"/>
            <a:ext cx="1401300" cy="399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7EFF4C-F862-6109-FA98-C9C5D783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" t="8554" r="1"/>
          <a:stretch/>
        </p:blipFill>
        <p:spPr>
          <a:xfrm>
            <a:off x="964850" y="279046"/>
            <a:ext cx="4561026" cy="229270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38080FB-0A46-1855-D9DB-882DE9369B78}"/>
              </a:ext>
            </a:extLst>
          </p:cNvPr>
          <p:cNvSpPr/>
          <p:nvPr/>
        </p:nvSpPr>
        <p:spPr>
          <a:xfrm>
            <a:off x="5908324" y="1018590"/>
            <a:ext cx="2623974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Reads</a:t>
            </a:r>
            <a:r>
              <a:rPr lang="en-US" dirty="0"/>
              <a:t> The data and returns a new vector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D4839E-CE65-FE96-E4B2-F90E81937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407" y="2614852"/>
            <a:ext cx="4561026" cy="2297542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9DA41FD-476A-7DA1-6287-4A56B9CEC238}"/>
              </a:ext>
            </a:extLst>
          </p:cNvPr>
          <p:cNvSpPr/>
          <p:nvPr/>
        </p:nvSpPr>
        <p:spPr>
          <a:xfrm>
            <a:off x="857575" y="3306423"/>
            <a:ext cx="2623974" cy="914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Cascadia Mono" panose="020B0609020000020004" pitchFamily="49" charset="0"/>
              </a:rPr>
              <a:t>W</a:t>
            </a:r>
            <a:r>
              <a:rPr lang="en-US" sz="1400" dirty="0">
                <a:solidFill>
                  <a:schemeClr val="bg1"/>
                </a:solidFill>
                <a:latin typeface="Cascadia Mono" panose="020B0609020000020004" pitchFamily="49" charset="0"/>
              </a:rPr>
              <a:t>rites the updated vector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mputer Algorithm Lesson for College by Slidesgo">
  <a:themeElements>
    <a:clrScheme name="Simple Light">
      <a:dk1>
        <a:srgbClr val="FFFFFF"/>
      </a:dk1>
      <a:lt1>
        <a:srgbClr val="072C4E"/>
      </a:lt1>
      <a:dk2>
        <a:srgbClr val="FFE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209</Words>
  <Application>Microsoft Office PowerPoint</Application>
  <PresentationFormat>On-screen Show (16:9)</PresentationFormat>
  <Paragraphs>70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Comfortaa Medium</vt:lpstr>
      <vt:lpstr>Cascadia Mono</vt:lpstr>
      <vt:lpstr>Nunito Light</vt:lpstr>
      <vt:lpstr>Arial</vt:lpstr>
      <vt:lpstr>Comfortaa</vt:lpstr>
      <vt:lpstr>Bebas Neue</vt:lpstr>
      <vt:lpstr>DM Sans Medium</vt:lpstr>
      <vt:lpstr>Anaheim</vt:lpstr>
      <vt:lpstr>Lato</vt:lpstr>
      <vt:lpstr>Computer Algorithm Lesson for College by Slidesgo</vt:lpstr>
      <vt:lpstr>Programming Project</vt:lpstr>
      <vt:lpstr>Table of contents</vt:lpstr>
      <vt:lpstr>Hospital Managment</vt:lpstr>
      <vt:lpstr>PowerPoint Presentation</vt:lpstr>
      <vt:lpstr>PowerPoint Presentation</vt:lpstr>
      <vt:lpstr>Hospital Managment</vt:lpstr>
      <vt:lpstr>PowerPoint Presentation</vt:lpstr>
      <vt:lpstr>Hospital Managment</vt:lpstr>
      <vt:lpstr>PowerPoint Presentation</vt:lpstr>
      <vt:lpstr>Hospital Managment</vt:lpstr>
      <vt:lpstr>PowerPoint Presentation</vt:lpstr>
      <vt:lpstr>Hospital Managment</vt:lpstr>
      <vt:lpstr>PowerPoint Presentation</vt:lpstr>
      <vt:lpstr>Hospital Managment</vt:lpstr>
      <vt:lpstr>PowerPoint Presentation</vt:lpstr>
      <vt:lpstr>Hospital Managment</vt:lpstr>
      <vt:lpstr>PowerPoint Presentation</vt:lpstr>
      <vt:lpstr>PowerPoint Presentation</vt:lpstr>
      <vt:lpstr>Hospital Managment</vt:lpstr>
      <vt:lpstr>PowerPoint Presentation</vt:lpstr>
      <vt:lpstr>Hospital Managment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Project</dc:title>
  <cp:lastModifiedBy>Ahmed Mostafa</cp:lastModifiedBy>
  <cp:revision>6</cp:revision>
  <dcterms:modified xsi:type="dcterms:W3CDTF">2024-05-27T19:41:28Z</dcterms:modified>
</cp:coreProperties>
</file>